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y="10058400" cx="7772400"/>
  <p:notesSz cx="6858000" cy="9144000"/>
  <p:embeddedFontLst>
    <p:embeddedFont>
      <p:font typeface="Halant"/>
      <p:regular r:id="rId24"/>
      <p:bold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2E4DA93-586D-469D-80FA-DE5B49DF4368}">
  <a:tblStyle styleId="{92E4DA93-586D-469D-80FA-DE5B49DF436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5DD820E-651C-43F4-98C9-E5922457A96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Halant-regular.fntdata"/><Relationship Id="rId23"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Halant-bold.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10e989bb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10e989bb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310e989bb6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310e989bb6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310e989bb6_0_2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310e989bb6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310e989bb6_0_6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310e989bb6_0_6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310e989bb6_0_6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310e989bb6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3310e989bb6_0_8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3310e989bb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310e989bb6_0_8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310e989bb6_0_8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310e989bb6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310e989bb6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27e5e78c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27e5e78c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310e989bb6_0_5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310e989bb6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310e989bb6_0_5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310e989bb6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310e989bb6_0_4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310e989bb6_0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310e989bb6_0_7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310e989bb6_0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310e989bb6_0_8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310e989bb6_0_8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310e989bb6_0_2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310e989bb6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16000" y="807700"/>
            <a:ext cx="7142100" cy="683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Discussion prompts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do you think this quote means?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 the gap that now exists between 'things as they were "down there" and things as they are represented by the current imagination fed by approximative books, films, and myths."</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Discussion prompt</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316000" y="2362200"/>
          <a:ext cx="3000000" cy="3000000"/>
        </p:xfrm>
        <a:graphic>
          <a:graphicData uri="http://schemas.openxmlformats.org/drawingml/2006/table">
            <a:tbl>
              <a:tblPr>
                <a:noFill/>
                <a:tableStyleId>{92E4DA93-586D-469D-80FA-DE5B49DF4368}</a:tableStyleId>
              </a:tblPr>
              <a:tblGrid>
                <a:gridCol w="2380700"/>
                <a:gridCol w="2380700"/>
                <a:gridCol w="2380700"/>
              </a:tblGrid>
              <a:tr h="3810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What choices did people have as Nazi oppression increased?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How much control did they have over that choice?</a:t>
                      </a:r>
                      <a:endParaRPr sz="1200">
                        <a:solidFill>
                          <a:srgbClr val="231F2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51" name="Google Shape;151;p37"/>
          <p:cNvGraphicFramePr/>
          <p:nvPr/>
        </p:nvGraphicFramePr>
        <p:xfrm>
          <a:off x="316000" y="7620000"/>
          <a:ext cx="3000000" cy="3000000"/>
        </p:xfrm>
        <a:graphic>
          <a:graphicData uri="http://schemas.openxmlformats.org/drawingml/2006/table">
            <a:tbl>
              <a:tblPr>
                <a:noFill/>
                <a:tableStyleId>{92E4DA93-586D-469D-80FA-DE5B49DF4368}</a:tableStyleId>
              </a:tblPr>
              <a:tblGrid>
                <a:gridCol w="2380700"/>
                <a:gridCol w="2380700"/>
                <a:gridCol w="2380700"/>
              </a:tblGrid>
              <a:tr h="3810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When we think about people’s choices in the face of Nazi oppression, how can we avoid presentism and employ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4" name="Shape 254"/>
        <p:cNvGrpSpPr/>
        <p:nvPr/>
      </p:nvGrpSpPr>
      <p:grpSpPr>
        <a:xfrm>
          <a:off x="0" y="0"/>
          <a:ext cx="0" cy="0"/>
          <a:chOff x="0" y="0"/>
          <a:chExt cx="0" cy="0"/>
        </a:xfrm>
      </p:grpSpPr>
      <p:sp>
        <p:nvSpPr>
          <p:cNvPr id="255" name="Google Shape;255;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256" name="Google Shape;256;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7" name="Google Shape;257;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8" name="Google Shape;258;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9" name="Google Shape;259;p4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60" name="Google Shape;260;p46"/>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Nazis used propaganda to spread their ideology. Fear of retaliation, arrest, or execution likely would have prevented people from resisting.</a:t>
            </a:r>
            <a:endParaRPr b="1" sz="1100">
              <a:solidFill>
                <a:srgbClr val="E95C3D"/>
              </a:solidFill>
              <a:latin typeface="Inter"/>
              <a:ea typeface="Inter"/>
              <a:cs typeface="Inter"/>
              <a:sym typeface="Inter"/>
            </a:endParaRPr>
          </a:p>
        </p:txBody>
      </p:sp>
      <p:sp>
        <p:nvSpPr>
          <p:cNvPr id="261" name="Google Shape;261;p46"/>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know what actually happened in the end, so I may assume that people would have that foresight. I believe that people should have resisted and want to harshly judge those who collaborated.</a:t>
            </a:r>
            <a:endParaRPr b="1" sz="1200">
              <a:solidFill>
                <a:srgbClr val="E95C3D"/>
              </a:solidFill>
              <a:latin typeface="Inter"/>
              <a:ea typeface="Inter"/>
              <a:cs typeface="Inter"/>
              <a:sym typeface="Inter"/>
            </a:endParaRPr>
          </a:p>
        </p:txBody>
      </p:sp>
      <p:sp>
        <p:nvSpPr>
          <p:cNvPr id="262" name="Google Shape;262;p46"/>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63" name="Google Shape;263;p46"/>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64" name="Google Shape;264;p46"/>
          <p:cNvSpPr txBox="1"/>
          <p:nvPr/>
        </p:nvSpPr>
        <p:spPr>
          <a:xfrm>
            <a:off x="2473125" y="3213025"/>
            <a:ext cx="27450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People Facing Nazi Oppression</a:t>
            </a:r>
            <a:endParaRPr b="1" sz="1600">
              <a:latin typeface="Inter"/>
              <a:ea typeface="Inter"/>
              <a:cs typeface="Inter"/>
              <a:sym typeface="Inter"/>
            </a:endParaRPr>
          </a:p>
        </p:txBody>
      </p:sp>
      <p:sp>
        <p:nvSpPr>
          <p:cNvPr id="265" name="Google Shape;265;p46"/>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Survivor testimonies</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Nazi propaganda</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Nazi las and policies</a:t>
            </a:r>
            <a:endParaRPr b="1" sz="1100">
              <a:solidFill>
                <a:srgbClr val="E95C3D"/>
              </a:solidFill>
              <a:latin typeface="Inter"/>
              <a:ea typeface="Inter"/>
              <a:cs typeface="Inter"/>
              <a:sym typeface="Inter"/>
            </a:endParaRPr>
          </a:p>
        </p:txBody>
      </p:sp>
      <p:sp>
        <p:nvSpPr>
          <p:cNvPr id="266" name="Google Shape;266;p46"/>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is difficult not to judge those who collaborated with the Nazis. The brutality of the policies is one of the darkest moments in history so it seems hard to empathize with those who did nothing or participated.</a:t>
            </a:r>
            <a:endParaRPr b="1" sz="1100">
              <a:solidFill>
                <a:srgbClr val="E95C3D"/>
              </a:solidFill>
              <a:latin typeface="Inter"/>
              <a:ea typeface="Inter"/>
              <a:cs typeface="Inter"/>
              <a:sym typeface="Inter"/>
            </a:endParaRPr>
          </a:p>
        </p:txBody>
      </p:sp>
      <p:sp>
        <p:nvSpPr>
          <p:cNvPr id="267" name="Google Shape;267;p46"/>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r>
              <a:rPr b="1" lang="en" sz="1100">
                <a:solidFill>
                  <a:srgbClr val="E95C3D"/>
                </a:solidFill>
                <a:latin typeface="Inter"/>
                <a:ea typeface="Inter"/>
                <a:cs typeface="Inter"/>
                <a:sym typeface="Inter"/>
              </a:rPr>
              <a:t> They might say, “I would have resisted or run away if I lived back then,” without considering the real dangers and lack of options. They might blame people for their circumstances.</a:t>
            </a:r>
            <a:endParaRPr b="1" sz="1100">
              <a:solidFill>
                <a:srgbClr val="E95C3D"/>
              </a:solidFill>
              <a:latin typeface="Inter"/>
              <a:ea typeface="Inter"/>
              <a:cs typeface="Inter"/>
              <a:sym typeface="Inter"/>
            </a:endParaRPr>
          </a:p>
        </p:txBody>
      </p:sp>
      <p:sp>
        <p:nvSpPr>
          <p:cNvPr id="268" name="Google Shape;268;p46"/>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b="1" lang="en" sz="1300">
                <a:latin typeface="Inter"/>
                <a:ea typeface="Inter"/>
                <a:cs typeface="Inter"/>
                <a:sym typeface="Inter"/>
              </a:rPr>
              <a:t>One way we might empathize with </a:t>
            </a:r>
            <a:r>
              <a:rPr b="1" lang="en" sz="1300">
                <a:solidFill>
                  <a:srgbClr val="E95C3D"/>
                </a:solidFill>
                <a:latin typeface="Inter"/>
                <a:ea typeface="Inter"/>
                <a:cs typeface="Inter"/>
                <a:sym typeface="Inter"/>
              </a:rPr>
              <a:t>People Facing Nazi Oppression</a:t>
            </a:r>
            <a:r>
              <a:rPr lang="en" sz="1300">
                <a:latin typeface="Inter"/>
                <a:ea typeface="Inter"/>
                <a:cs typeface="Inter"/>
                <a:sym typeface="Inter"/>
              </a:rPr>
              <a:t> is by: </a:t>
            </a:r>
            <a:r>
              <a:rPr b="1" lang="en" sz="1300">
                <a:solidFill>
                  <a:srgbClr val="E95C3D"/>
                </a:solidFill>
                <a:latin typeface="Inter"/>
                <a:ea typeface="Inter"/>
                <a:cs typeface="Inter"/>
                <a:sym typeface="Inter"/>
              </a:rPr>
              <a:t>learning their stories to understand their struggles. It doesn’t mean that we can’t determine that their actions are wrong, but it does mean that we should have evidence to support that claim before we make it.</a:t>
            </a:r>
            <a:endParaRPr b="1" sz="1300">
              <a:solidFill>
                <a:srgbClr val="E95C3D"/>
              </a:solidFill>
              <a:latin typeface="Inter"/>
              <a:ea typeface="Inter"/>
              <a:cs typeface="Inter"/>
              <a:sym typeface="Inter"/>
            </a:endParaRPr>
          </a:p>
        </p:txBody>
      </p:sp>
      <p:cxnSp>
        <p:nvCxnSpPr>
          <p:cNvPr id="269" name="Google Shape;269;p46"/>
          <p:cNvCxnSpPr>
            <a:stCxn id="264" idx="2"/>
            <a:endCxn id="260" idx="0"/>
          </p:cNvCxnSpPr>
          <p:nvPr/>
        </p:nvCxnSpPr>
        <p:spPr>
          <a:xfrm flipH="1">
            <a:off x="1449825" y="3753925"/>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70" name="Google Shape;270;p46"/>
          <p:cNvCxnSpPr>
            <a:stCxn id="264" idx="2"/>
            <a:endCxn id="266" idx="0"/>
          </p:cNvCxnSpPr>
          <p:nvPr/>
        </p:nvCxnSpPr>
        <p:spPr>
          <a:xfrm>
            <a:off x="3845625" y="3753925"/>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71" name="Google Shape;271;p46"/>
          <p:cNvCxnSpPr>
            <a:stCxn id="264" idx="2"/>
            <a:endCxn id="265" idx="0"/>
          </p:cNvCxnSpPr>
          <p:nvPr/>
        </p:nvCxnSpPr>
        <p:spPr>
          <a:xfrm>
            <a:off x="3845625" y="3753925"/>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72" name="Google Shape;272;p46"/>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6" name="Shape 276"/>
        <p:cNvGrpSpPr/>
        <p:nvPr/>
      </p:nvGrpSpPr>
      <p:grpSpPr>
        <a:xfrm>
          <a:off x="0" y="0"/>
          <a:ext cx="0" cy="0"/>
          <a:chOff x="0" y="0"/>
          <a:chExt cx="0" cy="0"/>
        </a:xfrm>
      </p:grpSpPr>
      <p:sp>
        <p:nvSpPr>
          <p:cNvPr id="277" name="Google Shape;277;p4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 (Exemplar)</a:t>
            </a:r>
            <a:endParaRPr sz="1900">
              <a:solidFill>
                <a:schemeClr val="dk1"/>
              </a:solidFill>
              <a:latin typeface="Halant"/>
              <a:ea typeface="Halant"/>
              <a:cs typeface="Halant"/>
              <a:sym typeface="Halant"/>
            </a:endParaRPr>
          </a:p>
        </p:txBody>
      </p:sp>
      <p:pic>
        <p:nvPicPr>
          <p:cNvPr id="278" name="Google Shape;278;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9" name="Google Shape;279;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0" name="Google Shape;280;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1" name="Google Shape;281;p4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2" name="Google Shape;282;p47"/>
          <p:cNvSpPr txBox="1"/>
          <p:nvPr/>
        </p:nvSpPr>
        <p:spPr>
          <a:xfrm>
            <a:off x="594300" y="8076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Inter"/>
              <a:ea typeface="Inter"/>
              <a:cs typeface="Inter"/>
              <a:sym typeface="Inter"/>
            </a:endParaRPr>
          </a:p>
        </p:txBody>
      </p:sp>
      <p:graphicFrame>
        <p:nvGraphicFramePr>
          <p:cNvPr id="283" name="Google Shape;283;p47"/>
          <p:cNvGraphicFramePr/>
          <p:nvPr/>
        </p:nvGraphicFramePr>
        <p:xfrm>
          <a:off x="323850" y="1447800"/>
          <a:ext cx="3000000" cy="3000000"/>
        </p:xfrm>
        <a:graphic>
          <a:graphicData uri="http://schemas.openxmlformats.org/drawingml/2006/table">
            <a:tbl>
              <a:tblPr>
                <a:noFill/>
                <a:tableStyleId>{92E4DA93-586D-469D-80FA-DE5B49DF4368}</a:tableStyleId>
              </a:tblPr>
              <a:tblGrid>
                <a:gridCol w="3557025"/>
                <a:gridCol w="3557025"/>
              </a:tblGrid>
              <a:tr h="381000">
                <a:tc>
                  <a:txBody>
                    <a:bodyPr/>
                    <a:lstStyle/>
                    <a:p>
                      <a:pPr indent="0" lvl="0" marL="0" rtl="0" algn="ctr">
                        <a:spcBef>
                          <a:spcPts val="0"/>
                        </a:spcBef>
                        <a:spcAft>
                          <a:spcPts val="0"/>
                        </a:spcAft>
                        <a:buNone/>
                      </a:pPr>
                      <a:r>
                        <a:rPr b="1" lang="en">
                          <a:latin typeface="Inter"/>
                          <a:ea typeface="Inter"/>
                          <a:cs typeface="Inter"/>
                          <a:sym typeface="Inter"/>
                        </a:rPr>
                        <a:t>To Collaborate?</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To Resist?</a:t>
                      </a:r>
                      <a:endParaRPr b="1">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7: Do you think fear alone could led people to become collaborators/perpetrators?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think fear is a huge motivator, especially when your life or your loved one’s lives are at stake. However, I think it’s hard to believe that fear alone was the motivating factor for people who participated in the Holocaust.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8: Do you agree with Ian Kershaw’s argument? What else do you think could have inspired ordinary people to collaborate?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do agree with Kershaw’s argument because if the German people as a whole decided to go against the killing of the Jews, I doubt it would have happened since Hitler cared so much about public opinion. I think unfortunately people had too much to gain by either looking the other way or even directly perpetrating the crimes.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9: Say-it-in-6: Why was the Gestapo so important to maintaining power for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Gestapo created fear illusion omnipresent danger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10: Explain briefly in your own words why ordinary people became collaborators with the Nazi regime.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Ordinary people became perpetrators of the Holocaust for numerous reasons, including racial ideologies, personal gain, career opportunities, and societal pressures. They also had been indoctrinated by Nazi propaganda.</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11: What types of resistance do you think was most common?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think that Individual, Unorganized, Unarmed, Before Capture would be the most common types. Being part of a group might make it more successful, but also more likely to be found out. I think that keeping the resistance secretive and limited would be the least risky for people and thus, more common.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Slides 12-13: Explain how the White Rose resisted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Students created leaflets that called out the wrongs of the Nazi regime and encouraged other students to resist.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14: What was the significance of the Warsaw Ghetto Uprising?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Warsaw Ghetto Uprising was the largest Jewish uprising during WWII. They were able to hold off the Germans for almost a full month before the Germans won. Sadly, thousands of Jews were killed and mass deportations to death centers followed the liquidation of the ghetto.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15: How do you think the audience of Kovnor’s speech reacted to his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imagine that the audience reacted well to his speech. He did a good job of pointing out that he knew that they were outnumbered and lacked the proper equipment to be immediately successful, but also acknowledged the importance of going out fighting rather than simply acquiescing to the Nazi terror.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7" name="Shape 287"/>
        <p:cNvGrpSpPr/>
        <p:nvPr/>
      </p:nvGrpSpPr>
      <p:grpSpPr>
        <a:xfrm>
          <a:off x="0" y="0"/>
          <a:ext cx="0" cy="0"/>
          <a:chOff x="0" y="0"/>
          <a:chExt cx="0" cy="0"/>
        </a:xfrm>
      </p:grpSpPr>
      <p:sp>
        <p:nvSpPr>
          <p:cNvPr id="288" name="Google Shape;288;p4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89" name="Google Shape;289;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0" name="Google Shape;290;p4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91" name="Google Shape;29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2" name="Google Shape;292;p4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93" name="Google Shape;293;p48"/>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94" name="Google Shape;294;p48"/>
          <p:cNvGraphicFramePr/>
          <p:nvPr/>
        </p:nvGraphicFramePr>
        <p:xfrm>
          <a:off x="368663" y="3318225"/>
          <a:ext cx="3000000" cy="3000000"/>
        </p:xfrm>
        <a:graphic>
          <a:graphicData uri="http://schemas.openxmlformats.org/drawingml/2006/table">
            <a:tbl>
              <a:tblPr>
                <a:noFill/>
                <a:tableStyleId>{92E4DA93-586D-469D-80FA-DE5B49DF4368}</a:tableStyleId>
              </a:tblPr>
              <a:tblGrid>
                <a:gridCol w="572175"/>
                <a:gridCol w="979150"/>
                <a:gridCol w="5618925"/>
              </a:tblGrid>
              <a:tr h="93355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Ultimately, the choice of the men in Police Battalion 101 to participate in the mass murder of the Jews was one of personal responsibility; most of the men chose, in the end, to conform to the group and not go against the grain.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r>
              <a:tr h="105402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Out of about 500 men, only a dozen initially took Major Trapp’s offer to not shoot the Jewish people. Browning argues that to not shoot could have been seen as a moral reproach of his colleagues and/or could have been problematic because it made it appear that they were pushing off the difficult work.</a:t>
                      </a:r>
                      <a:endParaRPr b="1" sz="1100">
                        <a:solidFill>
                          <a:srgbClr val="E95C3D"/>
                        </a:solidFill>
                        <a:latin typeface="Inter"/>
                        <a:ea typeface="Inter"/>
                        <a:cs typeface="Inter"/>
                        <a:sym typeface="Inter"/>
                      </a:endParaRPr>
                    </a:p>
                  </a:txBody>
                  <a:tcPr marT="91425" marB="91425" marR="91425" marL="91425"/>
                </a:tc>
              </a:tr>
              <a:tr h="1054025">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source is credible; Christopher Browning is a renowned historian who specifically researches the Nazi regime and their movements east. He holds the title of Professor Emeritus at the University of North Carolina.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r>
              <a:tr h="10983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Although difficult to fathom, the claim does make sense. Even though Browning points out that a lot of the men were disturbed by the mass shootings, he effectively argues that obligations to their comrades and societal pressures encouraged most men to become killers. </a:t>
                      </a:r>
                      <a:endParaRPr b="1" sz="1100">
                        <a:solidFill>
                          <a:srgbClr val="E95C3D"/>
                        </a:solidFill>
                        <a:latin typeface="Inter"/>
                        <a:ea typeface="Inter"/>
                        <a:cs typeface="Inter"/>
                        <a:sym typeface="Inter"/>
                      </a:endParaRPr>
                    </a:p>
                  </a:txBody>
                  <a:tcPr marT="91425" marB="91425" marR="91425" marL="91425"/>
                </a:tc>
              </a:tr>
              <a:tr h="1054025">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the claim merits our belief. Browning has spent numerous years working on this research and backs up his claims with significant evidence.</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295" name="Google Shape;295;p48"/>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rPr b="1" i="1" lang="en" sz="1200">
                <a:solidFill>
                  <a:srgbClr val="E95C3D"/>
                </a:solidFill>
                <a:latin typeface="Inter"/>
                <a:ea typeface="Inter"/>
                <a:cs typeface="Inter"/>
                <a:sym typeface="Inter"/>
              </a:rPr>
              <a:t>Ordinary Men</a:t>
            </a:r>
            <a:r>
              <a:rPr b="1" lang="en" sz="1200">
                <a:solidFill>
                  <a:srgbClr val="E95C3D"/>
                </a:solidFill>
                <a:latin typeface="Inter"/>
                <a:ea typeface="Inter"/>
                <a:cs typeface="Inter"/>
                <a:sym typeface="Inter"/>
              </a:rPr>
              <a:t> by Christopher Browning</a:t>
            </a:r>
            <a:endParaRPr b="1" sz="1200">
              <a:solidFill>
                <a:srgbClr val="E95C3D"/>
              </a:solidFill>
              <a:latin typeface="Inter"/>
              <a:ea typeface="Inter"/>
              <a:cs typeface="Inter"/>
              <a:sym typeface="Inter"/>
            </a:endParaRPr>
          </a:p>
        </p:txBody>
      </p:sp>
      <p:sp>
        <p:nvSpPr>
          <p:cNvPr id="296" name="Google Shape;296;p48"/>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Holocaust</a:t>
            </a:r>
            <a:endParaRPr b="1" sz="1200">
              <a:solidFill>
                <a:srgbClr val="E95C3D"/>
              </a:solidFill>
              <a:latin typeface="Inter"/>
              <a:ea typeface="Inter"/>
              <a:cs typeface="Inter"/>
              <a:sym typeface="Inter"/>
            </a:endParaRPr>
          </a:p>
        </p:txBody>
      </p:sp>
      <p:pic>
        <p:nvPicPr>
          <p:cNvPr id="297" name="Google Shape;297;p48"/>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1" name="Shape 301"/>
        <p:cNvGrpSpPr/>
        <p:nvPr/>
      </p:nvGrpSpPr>
      <p:grpSpPr>
        <a:xfrm>
          <a:off x="0" y="0"/>
          <a:ext cx="0" cy="0"/>
          <a:chOff x="0" y="0"/>
          <a:chExt cx="0" cy="0"/>
        </a:xfrm>
      </p:grpSpPr>
      <p:sp>
        <p:nvSpPr>
          <p:cNvPr id="302" name="Google Shape;302;p4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303" name="Google Shape;303;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4" name="Google Shape;304;p4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05" name="Google Shape;305;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6" name="Google Shape;306;p4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307" name="Google Shape;307;p4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308" name="Google Shape;308;p49"/>
          <p:cNvGraphicFramePr/>
          <p:nvPr/>
        </p:nvGraphicFramePr>
        <p:xfrm>
          <a:off x="368663" y="3318225"/>
          <a:ext cx="3000000" cy="3000000"/>
        </p:xfrm>
        <a:graphic>
          <a:graphicData uri="http://schemas.openxmlformats.org/drawingml/2006/table">
            <a:tbl>
              <a:tblPr>
                <a:noFill/>
                <a:tableStyleId>{92E4DA93-586D-469D-80FA-DE5B49DF4368}</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Women were also complicit in the events of the Holocaust, and not simply as being supportive figures for the men. In fact, women were directly involved in the killing of the Nazi’s victims.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Women went to the east during Nazi expansion in significant numbers, and their roles as teachers, nurses, secretaries, welfare workers, and wives, as well as workers in concentration camps. Nurses in particular played a key role directly in the murder of many victims. </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source is credible; Wendy Lower is a well known historian who has the John K. Roth Chair at Claremont McKenna College, and was the director of the Mgrublian Center for Human Rights in Claremont in 2014.</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makes sense that women found new opportunities during Nazi expansion, and that many of them continued to perform more traditional female roles that were reshaped in some way to accommodate mass murder. </a:t>
                      </a:r>
                      <a:endParaRPr b="1" sz="11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the claim merits our belief. Lower uses significant evidence in her work to demonstrate how women were directly complicit in the Holocaust. Women are just as capable of horrific crimes as men; I think society likes to make us believe otherwise because of gendered expectations.</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309" name="Google Shape;309;p4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rPr b="1" i="1" lang="en" sz="1200">
                <a:solidFill>
                  <a:srgbClr val="E95C3D"/>
                </a:solidFill>
                <a:latin typeface="Inter"/>
                <a:ea typeface="Inter"/>
                <a:cs typeface="Inter"/>
                <a:sym typeface="Inter"/>
              </a:rPr>
              <a:t>Hitler’s Furies</a:t>
            </a:r>
            <a:r>
              <a:rPr b="1" lang="en" sz="1200">
                <a:solidFill>
                  <a:srgbClr val="E95C3D"/>
                </a:solidFill>
                <a:latin typeface="Inter"/>
                <a:ea typeface="Inter"/>
                <a:cs typeface="Inter"/>
                <a:sym typeface="Inter"/>
              </a:rPr>
              <a:t> by Wendy Lower</a:t>
            </a:r>
            <a:endParaRPr b="1" sz="1200">
              <a:solidFill>
                <a:srgbClr val="E95C3D"/>
              </a:solidFill>
              <a:latin typeface="Inter"/>
              <a:ea typeface="Inter"/>
              <a:cs typeface="Inter"/>
              <a:sym typeface="Inter"/>
            </a:endParaRPr>
          </a:p>
        </p:txBody>
      </p:sp>
      <p:sp>
        <p:nvSpPr>
          <p:cNvPr id="310" name="Google Shape;310;p4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Holocaust</a:t>
            </a:r>
            <a:endParaRPr b="1" sz="1200">
              <a:solidFill>
                <a:srgbClr val="E95C3D"/>
              </a:solidFill>
              <a:latin typeface="Inter"/>
              <a:ea typeface="Inter"/>
              <a:cs typeface="Inter"/>
              <a:sym typeface="Inter"/>
            </a:endParaRPr>
          </a:p>
        </p:txBody>
      </p:sp>
      <p:pic>
        <p:nvPicPr>
          <p:cNvPr id="311" name="Google Shape;311;p4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5" name="Shape 315"/>
        <p:cNvGrpSpPr/>
        <p:nvPr/>
      </p:nvGrpSpPr>
      <p:grpSpPr>
        <a:xfrm>
          <a:off x="0" y="0"/>
          <a:ext cx="0" cy="0"/>
          <a:chOff x="0" y="0"/>
          <a:chExt cx="0" cy="0"/>
        </a:xfrm>
      </p:grpSpPr>
      <p:graphicFrame>
        <p:nvGraphicFramePr>
          <p:cNvPr id="316" name="Google Shape;316;p50"/>
          <p:cNvGraphicFramePr/>
          <p:nvPr/>
        </p:nvGraphicFramePr>
        <p:xfrm>
          <a:off x="337666" y="714235"/>
          <a:ext cx="3000000" cy="3000000"/>
        </p:xfrm>
        <a:graphic>
          <a:graphicData uri="http://schemas.openxmlformats.org/drawingml/2006/table">
            <a:tbl>
              <a:tblPr>
                <a:noFill/>
                <a:tableStyleId>{15DD820E-651C-43F4-98C9-E5922457A96D}</a:tableStyleId>
              </a:tblPr>
              <a:tblGrid>
                <a:gridCol w="5221750"/>
                <a:gridCol w="1883500"/>
              </a:tblGrid>
              <a:tr h="850300">
                <a:tc gridSpan="2">
                  <a:txBody>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Sophie Poldermans,“As Teenagers, These Sisters Resisted the Nazis. Here’s What They Taught Me About Doing the Right Thing,” TIME, August 30, 2019.</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Sophie Poldermans wrote the book </a:t>
                      </a:r>
                      <a:r>
                        <a:rPr i="1" lang="en" sz="1000">
                          <a:solidFill>
                            <a:schemeClr val="dk1"/>
                          </a:solidFill>
                          <a:latin typeface="Inter"/>
                          <a:ea typeface="Inter"/>
                          <a:cs typeface="Inter"/>
                          <a:sym typeface="Inter"/>
                        </a:rPr>
                        <a:t>Seducing and Killing Nazis: Hannie, Truus, and Freddie: Dutch Resistance Heroines of WWII</a:t>
                      </a:r>
                      <a:r>
                        <a:rPr lang="en" sz="1000">
                          <a:solidFill>
                            <a:schemeClr val="dk1"/>
                          </a:solidFill>
                          <a:latin typeface="Inter"/>
                          <a:ea typeface="Inter"/>
                          <a:cs typeface="Inter"/>
                          <a:sym typeface="Inter"/>
                        </a:rPr>
                        <a:t>, and is a Dutch women’s rights activist, author, and public speaker.</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592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began on Sept. 1, 1939, Hannie Schaft and the sisters Truus and Freddie Oversteegen were just 18, 16 and 13 years old. But despite their youth, they formed a famous trio in the Dutch resistance: Hannie, studying to be a human-rights lawyer, was the intellectual; Truus was their decisive, down-to-earth leader; and the feminine and fierce Freddie would map out their missions.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gathered vital information, provided Jewish children with safe houses, stole identification papers, bombed railways and, most perilously, seduced high-ranking Nazi officers, luring them into the woods and killing them.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Hannie Schaft was executed by the Nazis three weeks before the end of the war. This legendary fighter known as the “girl with the red hair” became the icon of female Dutch resistance. Truus and Freddie Oversteegen survived the war, but carried emotional scars for the rest of their lives.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half-century later, when I was about the age they had been when the war began, searching for my identity and for strong female role models, I became captivated by Hannie Schaft’s life story. A high-school research project on her life led to a chance to interview Truus Oversteegen… and to the chance to learn a lesson that went far beyond my classroom: Fighting injustice and doing the right thing takes exceptional strength and bravery, and is harder and more brutal than you might imagine, but is crucial to a livable world.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remember my first visit with Truus like it was yesterday. She could easily have been my grandmother, feeding me cookies and asking me if I liked her new glasses. But underneath that surface lay a whole different world. The hand that shook mine when she invited me in had held a gun, a gun that she had used to kill people. Over tea, she started telling me her story and that of Hannie and her sister Freddie, emphasizing its value for future generations, like mine. Truus immediately saw how serious and dedicated I was to the cause, believed in me as a member of the new generation bearing the same ideals, and trusted me with the ability to share her 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no romantic image of their work. They were no cowgirls. They inspired me on many levels, but their work in pursuit of the right thing was, by necessity, ruthless.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what ways did Schaft and the Oversteegen sisters resist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They collected important intelligence information, found safe houses for Jewish children, stole identification papers, bombed railways, and seduced high-ranking Nazis into the woods to kill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does Poldermans quote about “Fighting injustice” mean to you, especially in the context of the Holocaust but also in the context of today?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should include reference to what they have learned about  as well as how they think this message applies  today.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were the sisters, alongside others involved in the resistance, impacted by their time during the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Due to the traumatic nature of their work, many suffered from PTSD as well as depression.</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317" name="Google Shape;317;p5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 (Exemplar)</a:t>
            </a:r>
            <a:endParaRPr sz="1900">
              <a:solidFill>
                <a:schemeClr val="dk1"/>
              </a:solidFill>
              <a:latin typeface="Halant"/>
              <a:ea typeface="Halant"/>
              <a:cs typeface="Halant"/>
              <a:sym typeface="Halant"/>
            </a:endParaRPr>
          </a:p>
        </p:txBody>
      </p:sp>
      <p:pic>
        <p:nvPicPr>
          <p:cNvPr id="318" name="Google Shape;318;p50"/>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319" name="Google Shape;319;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20" name="Google Shape;320;p5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321" name="Google Shape;321;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5" name="Shape 325"/>
        <p:cNvGrpSpPr/>
        <p:nvPr/>
      </p:nvGrpSpPr>
      <p:grpSpPr>
        <a:xfrm>
          <a:off x="0" y="0"/>
          <a:ext cx="0" cy="0"/>
          <a:chOff x="0" y="0"/>
          <a:chExt cx="0" cy="0"/>
        </a:xfrm>
      </p:grpSpPr>
      <p:graphicFrame>
        <p:nvGraphicFramePr>
          <p:cNvPr id="326" name="Google Shape;326;p51"/>
          <p:cNvGraphicFramePr/>
          <p:nvPr/>
        </p:nvGraphicFramePr>
        <p:xfrm>
          <a:off x="469041" y="790435"/>
          <a:ext cx="3000000" cy="3000000"/>
        </p:xfrm>
        <a:graphic>
          <a:graphicData uri="http://schemas.openxmlformats.org/drawingml/2006/table">
            <a:tbl>
              <a:tblPr>
                <a:noFill/>
                <a:tableStyleId>{15DD820E-651C-43F4-98C9-E5922457A96D}</a:tableStyleId>
              </a:tblPr>
              <a:tblGrid>
                <a:gridCol w="5022625"/>
                <a:gridCol w="1811675"/>
              </a:tblGrid>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getting to know the Oversteegens, I also witnessed their own struggles to come to terms with the past. They both suffered from what nowadays would probably be diagnosed as post-traumatic stress disorder (PTSD), enduring severe nightmares, screaming and fighting in their sleep. Hannie Schaft’s letters, as well as testimony from her friends and fellow resisters, suggest she also suffered from depression and PTSD during the war, prior to her arrest and execution…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I was biking, I saw Germans picking up innocent people from the streets, putting them against a wall and shooting them. I was forced to watch, which aroused such an enormous anger in me, such a disgust, a feeling of ‘dirty bastards.’ You can have any political conviction or be totally against war, but at that moment you are just a human being confronted with something very cruel. Shooting innocent people is murder. If you experience something like this, you’ll find it justified to act against it,” Truus once told me, as I recount in my book about the trio, Seducing and Killing Nazis. “Once, I was confronted with an SS soldier, a Dutch SS soldier even, who was killing a small baby by hitting it against a wall. He grabbed the baby and hit it against the wall. The father and sister had to watch. They were obviously hysterical. The child was dead. I shot that guy. Right there and then. That wasn’t an assignment, but I don’t regret it.”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extent of those moments remains a mystery even to me. As Freddie told me, “you shouldn’t ask a soldier how many people he shot”—and they were soldiers too.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war, both Oversteegen sisters fought for recognition of their resistance work. Truus expressed herself in her art, shared her story through speeches, and became famous worldwide. Freddie lived a more secluded life, focusing on her family.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However, during the last years of her life she yearned for more acknowledgment of her role. I remember a surreal discussion between the two sisters, where they were quarreling about which of them shot one particular Nazi spy. In 2014 they both finally received the Dutch Mobilization War Cross and each had a street named after them. </a:t>
                      </a:r>
                      <a:r>
                        <a:rPr b="1" lang="en" sz="1200">
                          <a:solidFill>
                            <a:schemeClr val="dk1"/>
                          </a:solidFill>
                          <a:latin typeface="Inter"/>
                          <a:ea typeface="Inter"/>
                          <a:cs typeface="Inter"/>
                          <a:sym typeface="Inter"/>
                        </a:rPr>
                        <a:t>(E)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many years after doing their work in the shadows, they were glad for the public recognition. They wanted their stories to be known—to teach people that, as Truus put it, even when the work is hard, “you must always remain human.”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Explain some of the experiences that Truus had that justified her actions in the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Truus discussed witnessing atrocities by Nazis. She shot the Nazi even though it wasn’t an “assignment”- this really solidified that her actions were justified because she was confronting impossible cruelty.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were these sisters recognized for their work in the resistance?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sisters were finally recognized in 2014 with the distinction of the Dutch Mobilization War Cross and each had a street named after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Do the Oversteegen sisters fit into the concept you had about resistance to the Nazis?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Responses should include specific reasoning about why the sisters did or did not fit into their preconceived notions of resistance activities.</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327" name="Google Shape;327;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 (Exemplar)</a:t>
            </a:r>
            <a:endParaRPr sz="1900">
              <a:solidFill>
                <a:schemeClr val="dk1"/>
              </a:solidFill>
              <a:latin typeface="Halant"/>
              <a:ea typeface="Halant"/>
              <a:cs typeface="Halant"/>
              <a:sym typeface="Halant"/>
            </a:endParaRPr>
          </a:p>
        </p:txBody>
      </p:sp>
      <p:pic>
        <p:nvPicPr>
          <p:cNvPr id="328" name="Google Shape;328;p51"/>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329" name="Google Shape;329;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30" name="Google Shape;330;p51"/>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331" name="Google Shape;331;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62" name="Google Shape;162;p3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63" name="Google Shape;163;p3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64" name="Google Shape;164;p38"/>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65" name="Google Shape;165;p38"/>
          <p:cNvSpPr txBox="1"/>
          <p:nvPr/>
        </p:nvSpPr>
        <p:spPr>
          <a:xfrm>
            <a:off x="2473125" y="3213025"/>
            <a:ext cx="27450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People Facing Nazi Oppression</a:t>
            </a:r>
            <a:endParaRPr b="1" sz="1600">
              <a:latin typeface="Inter"/>
              <a:ea typeface="Inter"/>
              <a:cs typeface="Inter"/>
              <a:sym typeface="Inter"/>
            </a:endParaRPr>
          </a:p>
        </p:txBody>
      </p:sp>
      <p:sp>
        <p:nvSpPr>
          <p:cNvPr id="166" name="Google Shape;166;p3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67" name="Google Shape;167;p3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68" name="Google Shape;168;p38"/>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69" name="Google Shape;169;p38"/>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70" name="Google Shape;170;p38"/>
          <p:cNvCxnSpPr>
            <a:stCxn id="165" idx="2"/>
            <a:endCxn id="161" idx="0"/>
          </p:cNvCxnSpPr>
          <p:nvPr/>
        </p:nvCxnSpPr>
        <p:spPr>
          <a:xfrm flipH="1">
            <a:off x="1449825" y="3753925"/>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71" name="Google Shape;171;p38"/>
          <p:cNvCxnSpPr>
            <a:stCxn id="165" idx="2"/>
            <a:endCxn id="167" idx="0"/>
          </p:cNvCxnSpPr>
          <p:nvPr/>
        </p:nvCxnSpPr>
        <p:spPr>
          <a:xfrm>
            <a:off x="3845625" y="3753925"/>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72" name="Google Shape;172;p38"/>
          <p:cNvCxnSpPr>
            <a:stCxn id="165" idx="2"/>
            <a:endCxn id="166" idx="0"/>
          </p:cNvCxnSpPr>
          <p:nvPr/>
        </p:nvCxnSpPr>
        <p:spPr>
          <a:xfrm>
            <a:off x="3845625" y="3753925"/>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73" name="Google Shape;173;p3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a:t>
            </a:r>
            <a:endParaRPr sz="1900">
              <a:solidFill>
                <a:schemeClr val="dk1"/>
              </a:solidFill>
              <a:latin typeface="Halant"/>
              <a:ea typeface="Halant"/>
              <a:cs typeface="Halant"/>
              <a:sym typeface="Halant"/>
            </a:endParaRPr>
          </a:p>
        </p:txBody>
      </p:sp>
      <p:pic>
        <p:nvPicPr>
          <p:cNvPr id="179" name="Google Shape;17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0" name="Google Shape;18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3" name="Google Shape;183;p39"/>
          <p:cNvSpPr txBox="1"/>
          <p:nvPr/>
        </p:nvSpPr>
        <p:spPr>
          <a:xfrm>
            <a:off x="594300" y="807688"/>
            <a:ext cx="65838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Inter"/>
              <a:ea typeface="Inter"/>
              <a:cs typeface="Inter"/>
              <a:sym typeface="Inter"/>
            </a:endParaRPr>
          </a:p>
        </p:txBody>
      </p:sp>
      <p:graphicFrame>
        <p:nvGraphicFramePr>
          <p:cNvPr id="184" name="Google Shape;184;p39"/>
          <p:cNvGraphicFramePr/>
          <p:nvPr/>
        </p:nvGraphicFramePr>
        <p:xfrm>
          <a:off x="323850" y="1447800"/>
          <a:ext cx="3000000" cy="3000000"/>
        </p:xfrm>
        <a:graphic>
          <a:graphicData uri="http://schemas.openxmlformats.org/drawingml/2006/table">
            <a:tbl>
              <a:tblPr>
                <a:noFill/>
                <a:tableStyleId>{92E4DA93-586D-469D-80FA-DE5B49DF4368}</a:tableStyleId>
              </a:tblPr>
              <a:tblGrid>
                <a:gridCol w="3557025"/>
                <a:gridCol w="3557025"/>
              </a:tblGrid>
              <a:tr h="381000">
                <a:tc>
                  <a:txBody>
                    <a:bodyPr/>
                    <a:lstStyle/>
                    <a:p>
                      <a:pPr indent="0" lvl="0" marL="0" rtl="0" algn="ctr">
                        <a:spcBef>
                          <a:spcPts val="0"/>
                        </a:spcBef>
                        <a:spcAft>
                          <a:spcPts val="0"/>
                        </a:spcAft>
                        <a:buNone/>
                      </a:pPr>
                      <a:r>
                        <a:rPr b="1" lang="en">
                          <a:latin typeface="Inter"/>
                          <a:ea typeface="Inter"/>
                          <a:cs typeface="Inter"/>
                          <a:sym typeface="Inter"/>
                        </a:rPr>
                        <a:t>To Collaborate?</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To Resist?</a:t>
                      </a:r>
                      <a:endParaRPr b="1">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7: Do you think fear alone could led people to become collaborators/perpetrators?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8: Do you agree with Ian Kershaw’s argument? What else do you think could have inspired ordinary people to collaborate?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9: Say-it-in-6: Why was the Gestapo so important to maintaining power for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10: Explain briefly in your own words why ordinary people became collaborators with the Nazi regime.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11: What types of resistance do you think was most common?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Slides 12-13: Explain how the White Rose resisted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14: What was the significance of the Warsaw Ghetto Uprising?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Slide 15: How do you think the audience of Kovnor’s speech reacted to his words?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Christopher Browning, </a:t>
            </a:r>
            <a:r>
              <a:rPr i="1" lang="en" sz="1900">
                <a:solidFill>
                  <a:schemeClr val="dk1"/>
                </a:solidFill>
                <a:latin typeface="Halant"/>
                <a:ea typeface="Halant"/>
                <a:cs typeface="Halant"/>
                <a:sym typeface="Halant"/>
              </a:rPr>
              <a:t>Ordinary Men</a:t>
            </a:r>
            <a:endParaRPr sz="1900">
              <a:solidFill>
                <a:schemeClr val="dk1"/>
              </a:solidFill>
              <a:latin typeface="Halant"/>
              <a:ea typeface="Halant"/>
              <a:cs typeface="Halant"/>
              <a:sym typeface="Halant"/>
            </a:endParaRPr>
          </a:p>
        </p:txBody>
      </p:sp>
      <p:pic>
        <p:nvPicPr>
          <p:cNvPr id="190" name="Google Shape;19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0"/>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194" name="Google Shape;194;p40"/>
          <p:cNvGraphicFramePr/>
          <p:nvPr/>
        </p:nvGraphicFramePr>
        <p:xfrm>
          <a:off x="381550" y="838200"/>
          <a:ext cx="3000000" cy="3000000"/>
        </p:xfrm>
        <a:graphic>
          <a:graphicData uri="http://schemas.openxmlformats.org/drawingml/2006/table">
            <a:tbl>
              <a:tblPr>
                <a:noFill/>
                <a:tableStyleId>{92E4DA93-586D-469D-80FA-DE5B49DF4368}</a:tableStyleId>
              </a:tblPr>
              <a:tblGrid>
                <a:gridCol w="7068675"/>
              </a:tblGrid>
              <a:tr h="381000">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Christopher R. Browning, O</a:t>
                      </a:r>
                      <a:r>
                        <a:rPr i="1" lang="en" sz="1200">
                          <a:solidFill>
                            <a:schemeClr val="dk1"/>
                          </a:solidFill>
                          <a:latin typeface="Halant"/>
                          <a:ea typeface="Halant"/>
                          <a:cs typeface="Halant"/>
                          <a:sym typeface="Halant"/>
                        </a:rPr>
                        <a:t>rdinary Men: Reserve Police Battalion 101 and the Final Solution in Poland</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Christopher Browning is is Professor Emeritus of History at the University of North Carolina Chapel Hill. This work focuses on Police Battalion 101, one of the Order Police groups organized to assist the military with Nazi expansion and conquest. </a:t>
                      </a:r>
                      <a:endParaRPr sz="1200"/>
                    </a:p>
                  </a:txBody>
                  <a:tcPr marT="91425" marB="91425" marR="91425" marL="91425"/>
                </a:tc>
              </a:tr>
              <a:tr h="3810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explaining the battalion’s murderous assignment, he made an extraordinary offer: any of the older men who did not feel up to that task that lay before them could step out…. Two platoons of the Third Company were to surround the village. The men were explicitly ordered to shoot anyone trying to escape. The remaining men were to round up the Jews and take them to the marketplace. Those too sick or frail to walk to the marketplace, as well as infants and anyone offering resistance or attempting to hide, would be shot on the spot. Thereafter, a few men of First Company were to escort the ‘work Jews’ who had been selected at the marketplace, while the rest of First Company was to proceed to the first to form the firing squads. The Jews were to be loaded onto the battalion trucks… and shuttled from the marketplace to the forest….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Józefów a mere dozen men out of nearly 500 had responded instinctively to Major Trapp’s offer to step forward and excuse themselves from the impending mass murder. Why was the number of men who from the beginning declared themselves unwilling to shoot so small?...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Along with ideological indoctrination, a vital factor… was conformity to the group. The battalion had orders to kill Jews, but each individual did not. Yet 80 to 90 percent of the men proceeded to kill, though almost all of them- at least initially- were horrified and disgusted by what they were doing. To break ranks and step out, to adopt overtly nonconformist behavior, was simply beyond most of the men. It was easier for them to shoot.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Why? First of all, by breaking ranks, nonshooters were leaving the ‘dirty work’ to their comrades. Since the battalion had to shoot even if individuals did not, refusing to shoot constituted refusing one’s share of an unpleasant collective obligation….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This threat of isolation was intensified by the fact that stepping out could also have been seen as a form of moral reproach of one’s comrades: the nonshooter was potentially indicating that he was ‘too good’ to do such things….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Pervasive racism and the resulting exclusion of the Jewish victims from any common ground with the perpetrators made it all the easier for the majority of policemen to conform to the norms of their immediate community (the battalion) and their society at large (Nazi Germany)....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story of ordinary men is not the story of all men. The reserve policemen faced choices, and most of them committed terrible deeds. But those who killed cannot be absolved by the notion that everyone in the same situation would have done as they did. For even among them, some refused to kill and others stopped killing. Human responsibility is ultimately an individual matter.</a:t>
                      </a:r>
                      <a:endParaRPr sz="12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Wendy Lower, </a:t>
            </a:r>
            <a:r>
              <a:rPr i="1" lang="en" sz="1900">
                <a:solidFill>
                  <a:schemeClr val="dk1"/>
                </a:solidFill>
                <a:latin typeface="Halant"/>
                <a:ea typeface="Halant"/>
                <a:cs typeface="Halant"/>
                <a:sym typeface="Halant"/>
              </a:rPr>
              <a:t>Hitler’s Furies</a:t>
            </a:r>
            <a:endParaRPr sz="1900">
              <a:solidFill>
                <a:schemeClr val="dk1"/>
              </a:solidFill>
              <a:latin typeface="Halant"/>
              <a:ea typeface="Halant"/>
              <a:cs typeface="Halant"/>
              <a:sym typeface="Halant"/>
            </a:endParaRPr>
          </a:p>
        </p:txBody>
      </p:sp>
      <p:pic>
        <p:nvPicPr>
          <p:cNvPr id="200" name="Google Shape;200;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1" name="Google Shape;201;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204" name="Google Shape;204;p41"/>
          <p:cNvGraphicFramePr/>
          <p:nvPr/>
        </p:nvGraphicFramePr>
        <p:xfrm>
          <a:off x="381550" y="762000"/>
          <a:ext cx="3000000" cy="3000000"/>
        </p:xfrm>
        <a:graphic>
          <a:graphicData uri="http://schemas.openxmlformats.org/drawingml/2006/table">
            <a:tbl>
              <a:tblPr>
                <a:noFill/>
                <a:tableStyleId>{92E4DA93-586D-469D-80FA-DE5B49DF4368}</a:tableStyleId>
              </a:tblPr>
              <a:tblGrid>
                <a:gridCol w="7068675"/>
              </a:tblGrid>
              <a:tr h="381000">
                <a:tc>
                  <a:txBody>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Wendy Lower, </a:t>
                      </a:r>
                      <a:r>
                        <a:rPr i="1" lang="en" sz="1200">
                          <a:solidFill>
                            <a:schemeClr val="dk1"/>
                          </a:solidFill>
                          <a:latin typeface="Halant"/>
                          <a:ea typeface="Halant"/>
                          <a:cs typeface="Halant"/>
                          <a:sym typeface="Halant"/>
                        </a:rPr>
                        <a:t>Hitler’s Furies: German Women in the Nazi Killing Fields</a:t>
                      </a:r>
                      <a:r>
                        <a:rPr lang="en" sz="1200">
                          <a:solidFill>
                            <a:schemeClr val="dk1"/>
                          </a:solidFill>
                          <a:latin typeface="Halant"/>
                          <a:ea typeface="Halant"/>
                          <a:cs typeface="Halant"/>
                          <a:sym typeface="Halant"/>
                        </a:rPr>
                        <a:t>, 2013</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Wendy Lower holds the John K. Roth Chair at Claremont McKenna College in Claremont, California, and was named the director of the Mgrublian Center for Human Rights in Claremont in 2014. This work focuses on the roles of German women who went east and participated in Nazi expansionist policies.</a:t>
                      </a:r>
                      <a:endParaRPr sz="10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Teachers, nurses, secretaries, welfare workers, and wives - these were the women in the eastern territories, where most of the worst crimes of the Reich occurred…. Women in the eastern territories witnessed and committed atrocities in a more open system, and as part of what they saw as a professional opportunity and a liberating experience….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Among the myths of the postwar period was that of the apolitical woman. After the war many women testified in court or explained in oral histories that they were ‘just’ organizing things in the office or attending to the social aspects of daily life by managing the care or duties of other Germans stationed in the East. They failed to see-or perhaps preferred not to see- how the social became political, and how their seemingly small contribution to everyday operations in the government, military, and Nazi party organizations added up to a genocidal system…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Assigning people to criminal categories such as accomplice and perpetrator does not itself explain how the system worked and how ordinary women witnessed and participated in the Holocaust…. For example, a female chief detective in the Reich Security Main Office directly determined the fates of thousands of children, and did so with the assistance of almost two hundred female agents scattered across the Reich…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Of all the professions, it was nursing that brought the largest number of German women directly into the war and the Nazi genocide, as nurses occupied a variety of traditional and new roles in the developing racial state... In Germany, they participated in selections of the mentally and physically disabled in asylums and escorted these victims to their deaths in gas chambers or administered lethal injections. In the eastern territories, they cared for German soldiers and witnessed the deprivation and murder of Soviet prisoners of war and Jews. They worked in the infirmaries of concentration camps... They stood on railway platforms while Jewish deportees locked in railway cars begged for help. They were primary witnesses of the Holocaust in Europe, and some committed mass murder as the euthanasia program expanded…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As individual women navigated the multiple war zones of the East, and as some became conditioned to do what was considered man’s work, traditional presentations and roles became confused. Nowhere was this mutability more chillingly apparent than in the cases of the SS wives who became perpetrators. These women displayed a capacity to kill while also acting out a combination of roles: plantation mistress; prairie Madonna in apron-covered dress lording over slave laborers; infant-carrying, gun-yielding </a:t>
                      </a:r>
                      <a:r>
                        <a:rPr i="1" lang="en" sz="1200">
                          <a:solidFill>
                            <a:schemeClr val="dk1"/>
                          </a:solidFill>
                          <a:latin typeface="Inter"/>
                          <a:ea typeface="Inter"/>
                          <a:cs typeface="Inter"/>
                          <a:sym typeface="Inter"/>
                        </a:rPr>
                        <a:t>Hausfrau</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the Nazi war against the Jews in eastern Europe, the spatial divide between the battlefront and the home front was nonexistent… contributing to the war effort went beyond consoling, protecting, and supporting a male mate or fanatical boss. These female perpetrators were incredibly, indeed shockingly, adept at slipping in and out of roles, from the unbridled revolutionary to the meek, subservient wife…. They exploited their power as imperial overseers and careerists.</a:t>
                      </a:r>
                      <a:endParaRPr sz="12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10" name="Google Shape;210;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1" name="Google Shape;211;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2" name="Google Shape;212;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3" name="Google Shape;213;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14" name="Google Shape;214;p42"/>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15" name="Google Shape;215;p42"/>
          <p:cNvGraphicFramePr/>
          <p:nvPr/>
        </p:nvGraphicFramePr>
        <p:xfrm>
          <a:off x="368663" y="3318225"/>
          <a:ext cx="3000000" cy="3000000"/>
        </p:xfrm>
        <a:graphic>
          <a:graphicData uri="http://schemas.openxmlformats.org/drawingml/2006/table">
            <a:tbl>
              <a:tblPr>
                <a:noFill/>
                <a:tableStyleId>{92E4DA93-586D-469D-80FA-DE5B49DF4368}</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216" name="Google Shape;216;p42"/>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217" name="Google Shape;217;p42"/>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18" name="Google Shape;218;p42"/>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graphicFrame>
        <p:nvGraphicFramePr>
          <p:cNvPr id="223" name="Google Shape;223;p43"/>
          <p:cNvGraphicFramePr/>
          <p:nvPr/>
        </p:nvGraphicFramePr>
        <p:xfrm>
          <a:off x="337666" y="714235"/>
          <a:ext cx="3000000" cy="3000000"/>
        </p:xfrm>
        <a:graphic>
          <a:graphicData uri="http://schemas.openxmlformats.org/drawingml/2006/table">
            <a:tbl>
              <a:tblPr>
                <a:noFill/>
                <a:tableStyleId>{15DD820E-651C-43F4-98C9-E5922457A96D}</a:tableStyleId>
              </a:tblPr>
              <a:tblGrid>
                <a:gridCol w="5221750"/>
                <a:gridCol w="1883500"/>
              </a:tblGrid>
              <a:tr h="850300">
                <a:tc gridSpan="2">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Sophie Poldermans,“As Teenagers, These Sisters Resisted the Nazis. Here’s What They Taught Me About Doing the Right Thing,” TIME, August 30, 2019.</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Sophie Poldermans wrote the book </a:t>
                      </a:r>
                      <a:r>
                        <a:rPr i="1" lang="en" sz="1000">
                          <a:solidFill>
                            <a:schemeClr val="dk1"/>
                          </a:solidFill>
                          <a:latin typeface="Inter"/>
                          <a:ea typeface="Inter"/>
                          <a:cs typeface="Inter"/>
                          <a:sym typeface="Inter"/>
                        </a:rPr>
                        <a:t>Seducing and Killing Nazis: Hannie, Truus, and Freddie: Dutch Resistance Heroines of WWII</a:t>
                      </a:r>
                      <a:r>
                        <a:rPr lang="en" sz="1000">
                          <a:solidFill>
                            <a:schemeClr val="dk1"/>
                          </a:solidFill>
                          <a:latin typeface="Inter"/>
                          <a:ea typeface="Inter"/>
                          <a:cs typeface="Inter"/>
                          <a:sym typeface="Inter"/>
                        </a:rPr>
                        <a:t>, and is a Dutch women’s rights activist, author, and public speaker.</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592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World War II began on Sept. 1, 1939, Hannie Schaft and the sisters Truus and Freddie Oversteegen were just 18, 16 and 13 years old. But despite their youth, they formed a famous trio in the Dutch resistance: Hannie, studying to be a human-rights lawyer, was the intellectual; Truus was their decisive, down-to-earth leader; and the feminine and fierce Freddie would map out their missions.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They gathered vital information, provided Jewish children with safe houses, stole identification papers, bombed railways and, most perilously, seduced high-ranking Nazi officers, luring them into the woods and killing them.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Hannie Schaft was executed by the Nazis three weeks before the end of the war. This legendary fighter known as the “girl with the red hair” became the icon of female Dutch resistance. Truus and Freddie Oversteegen survived the war, but carried emotional scars for the rest of their lives.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half-century later, when I was about the age they had been when the war began, searching for my identity and for strong female role models, I became captivated by Hannie Schaft’s life story. A high-school research project on her life led to a chance to interview Truus Oversteegen… and to the chance to learn a lesson that went far beyond my classroom: Fighting injustice and doing the right thing takes exceptional strength and bravery, and is harder and more brutal than you might imagine, but is crucial to a livable world.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remember my first visit with Truus like it was yesterday. She could easily have been my grandmother, feeding me cookies and asking me if I liked her new glasses. But underneath that surface lay a whole different world. The hand that shook mine when she invited me in had held a gun, a gun that she had used to kill people. Over tea, she started telling me her story and that of Hannie and her sister Freddie, emphasizing its value for future generations, like mine. Truus immediately saw how serious and dedicated I was to the cause, believed in me as a member of the new generation bearing the same ideals, and trusted me with the ability to share her story…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no romantic image of their work. They were no cowgirls. They inspired me on many levels, but their work in pursuit of the right thing was, by necessity, ruthless.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what ways did Schaft and the Oversteegen sisters resist the Nazis?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does Poldermans quote about “Fighting injustice” mean to you, especially in the context of the Holocaust but also in the context of today?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were the sisters, alongside others involved in the resistance, impacted by their time during the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24" name="Google Shape;224;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a:t>
            </a:r>
            <a:endParaRPr sz="1900">
              <a:solidFill>
                <a:schemeClr val="dk1"/>
              </a:solidFill>
              <a:latin typeface="Halant"/>
              <a:ea typeface="Halant"/>
              <a:cs typeface="Halant"/>
              <a:sym typeface="Halant"/>
            </a:endParaRPr>
          </a:p>
        </p:txBody>
      </p:sp>
      <p:pic>
        <p:nvPicPr>
          <p:cNvPr id="225" name="Google Shape;225;p43"/>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226" name="Google Shape;22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7" name="Google Shape;227;p43"/>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28" name="Google Shape;228;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graphicFrame>
        <p:nvGraphicFramePr>
          <p:cNvPr id="233" name="Google Shape;233;p44"/>
          <p:cNvGraphicFramePr/>
          <p:nvPr/>
        </p:nvGraphicFramePr>
        <p:xfrm>
          <a:off x="469041" y="790435"/>
          <a:ext cx="3000000" cy="3000000"/>
        </p:xfrm>
        <a:graphic>
          <a:graphicData uri="http://schemas.openxmlformats.org/drawingml/2006/table">
            <a:tbl>
              <a:tblPr>
                <a:noFill/>
                <a:tableStyleId>{15DD820E-651C-43F4-98C9-E5922457A96D}</a:tableStyleId>
              </a:tblPr>
              <a:tblGrid>
                <a:gridCol w="5022625"/>
                <a:gridCol w="1811675"/>
              </a:tblGrid>
              <a:tr h="3500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getting to know the Oversteegens, I also witnessed their own struggles to come to terms with the past. They both suffered from what nowadays would probably be diagnosed as post-traumatic stress disorder (PTSD), enduring severe nightmares, screaming and fighting in their sleep. Hannie Schaft’s letters, as well as testimony from her friends and fellow resisters, suggest she also suffered from depression and PTSD during the war, prior to her arrest and execution…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I was biking, I saw Germans picking up innocent people from the streets, putting them against a wall and shooting them. I was forced to watch, which aroused such an enormous anger in me, such a disgust, a feeling of ‘dirty bastards.’ You can have any political conviction or be totally against war, but at that moment you are just a human being confronted with something very cruel. Shooting innocent people is murder. If you experience something like this, you’ll find it justified to act against it,” Truus once told me, as I recount in my book about the trio, Seducing and Killing Nazis. “Once, I was confronted with an SS soldier, a Dutch SS soldier even, who was killing a small baby by hitting it against a wall. He grabbed the baby and hit it against the wall. The father and sister had to watch. They were obviously hysterical. The child was dead. I shot that guy. Right there and then. That wasn’t an assignment, but I don’t regret it.”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extent of those moments remains a mystery even to me. As Freddie told me, “you shouldn’t ask a soldier how many people he shot”—and they were soldiers too.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war, both Oversteegen sisters fought for recognition of their resistance work. Truus expressed herself in her art, shared her story through speeches, and became famous worldwide. Freddie lived a more secluded life, focusing on her family.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However, during the last years of her life she yearned for more acknowledgment of her role. I remember a surreal discussion between the two sisters, where they were quarreling about which of them shot one particular Nazi spy. In 2014 they both finally received the Dutch Mobilization War Cross and each had a street named after them. </a:t>
                      </a:r>
                      <a:r>
                        <a:rPr b="1" lang="en" sz="1200">
                          <a:solidFill>
                            <a:schemeClr val="dk1"/>
                          </a:solidFill>
                          <a:latin typeface="Inter"/>
                          <a:ea typeface="Inter"/>
                          <a:cs typeface="Inter"/>
                          <a:sym typeface="Inter"/>
                        </a:rPr>
                        <a:t>(E)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many years after doing their work in the shadows, they were glad for the public recognition. They wanted their stories to be known—to teach people that, as Truus put it, even when the work is hard, “you must always remain human.”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Explain some of the experiences that Truus had that justified her actions in the resistance.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were these sisters recognized for their work in the resistance?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Do the Oversteegen sisters fit into the concept you had about resistance to the Nazis? Why or why not?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34" name="Google Shape;234;p4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Hannie Schaft &amp; the Oversteegen Sisters</a:t>
            </a:r>
            <a:endParaRPr sz="1900">
              <a:solidFill>
                <a:schemeClr val="dk1"/>
              </a:solidFill>
              <a:latin typeface="Halant"/>
              <a:ea typeface="Halant"/>
              <a:cs typeface="Halant"/>
              <a:sym typeface="Halant"/>
            </a:endParaRPr>
          </a:p>
        </p:txBody>
      </p:sp>
      <p:pic>
        <p:nvPicPr>
          <p:cNvPr id="235" name="Google Shape;235;p44"/>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236" name="Google Shape;23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7" name="Google Shape;237;p44"/>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38" name="Google Shape;238;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4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Holocaust- Human Choice Guided Notes (Exemplar)</a:t>
            </a:r>
            <a:endParaRPr sz="1900">
              <a:solidFill>
                <a:schemeClr val="dk1"/>
              </a:solidFill>
              <a:latin typeface="Halant"/>
              <a:ea typeface="Halant"/>
              <a:cs typeface="Halant"/>
              <a:sym typeface="Halant"/>
            </a:endParaRPr>
          </a:p>
        </p:txBody>
      </p:sp>
      <p:pic>
        <p:nvPicPr>
          <p:cNvPr id="244" name="Google Shape;244;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6" name="Google Shape;246;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7" name="Google Shape;247;p4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8" name="Google Shape;248;p45"/>
          <p:cNvSpPr txBox="1"/>
          <p:nvPr/>
        </p:nvSpPr>
        <p:spPr>
          <a:xfrm>
            <a:off x="316000" y="807700"/>
            <a:ext cx="7142100" cy="681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a:t>
            </a:r>
            <a:r>
              <a:rPr b="1" lang="en" sz="1200">
                <a:solidFill>
                  <a:schemeClr val="dk1"/>
                </a:solidFill>
                <a:latin typeface="Inter"/>
                <a:ea typeface="Inter"/>
                <a:cs typeface="Inter"/>
                <a:sym typeface="Inter"/>
              </a:rPr>
              <a:t> </a:t>
            </a:r>
            <a:r>
              <a:rPr b="1" lang="en" sz="1200">
                <a:solidFill>
                  <a:schemeClr val="dk1"/>
                </a:solidFill>
                <a:latin typeface="Inter"/>
                <a:ea typeface="Inter"/>
                <a:cs typeface="Inter"/>
                <a:sym typeface="Inter"/>
              </a:rPr>
              <a:t>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the class goes through the Human Choice: Collaboration and Resistance Presentation, follow along by completing these guided notes.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Discussion prompts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do you think this quote means?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 the gap that now exists between 'things as they were "down there" and things as they are represented by the current imagination fed by approximative books, films, and myths."</a:t>
            </a:r>
            <a:endParaRPr i="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quote suggests that modern portrayals of the Holocaust often oversimplify or distort the real experiences of people who lived through it. The reality of Nazi oppression was far more terrifying and restrictive than what many people today might assume. It reminds us to approach history with accuracy, depth, and an understanding of context rather than relying on modern interpretations alone.</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Discussion prompt</a:t>
            </a:r>
            <a:endParaRPr sz="1200">
              <a:solidFill>
                <a:schemeClr val="dk1"/>
              </a:solidFill>
              <a:latin typeface="Inter"/>
              <a:ea typeface="Inter"/>
              <a:cs typeface="Inter"/>
              <a:sym typeface="Inter"/>
            </a:endParaRPr>
          </a:p>
        </p:txBody>
      </p:sp>
      <p:graphicFrame>
        <p:nvGraphicFramePr>
          <p:cNvPr id="249" name="Google Shape;249;p45"/>
          <p:cNvGraphicFramePr/>
          <p:nvPr/>
        </p:nvGraphicFramePr>
        <p:xfrm>
          <a:off x="316000" y="2362200"/>
          <a:ext cx="3000000" cy="3000000"/>
        </p:xfrm>
        <a:graphic>
          <a:graphicData uri="http://schemas.openxmlformats.org/drawingml/2006/table">
            <a:tbl>
              <a:tblPr>
                <a:noFill/>
                <a:tableStyleId>{92E4DA93-586D-469D-80FA-DE5B49DF4368}</a:tableStyleId>
              </a:tblPr>
              <a:tblGrid>
                <a:gridCol w="2380700"/>
                <a:gridCol w="2380700"/>
                <a:gridCol w="2380700"/>
              </a:tblGrid>
              <a:tr h="3810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rgbClr val="231F20"/>
                          </a:solidFill>
                          <a:latin typeface="Inter"/>
                          <a:ea typeface="Inter"/>
                          <a:cs typeface="Inter"/>
                          <a:sym typeface="Inter"/>
                        </a:rPr>
                        <a:t>What choices did people have as Nazi oppression increased?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Many hid Jewish people or other targeted groups, risking their lives.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Some tried to flee the country.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People could choose to collaborate, resist, or remain bystanders.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Some joined underground resistance movements.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rgbClr val="231F20"/>
                          </a:solidFill>
                          <a:latin typeface="Inter"/>
                          <a:ea typeface="Inter"/>
                          <a:cs typeface="Inter"/>
                          <a:sym typeface="Inter"/>
                        </a:rPr>
                        <a:t>How much control did they have over that choice?</a:t>
                      </a:r>
                      <a:endParaRPr sz="1200">
                        <a:solidFill>
                          <a:srgbClr val="231F2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Those under strict Nazi laws had few safe options for resistance.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Control over choices was limited due to Nazi threats of retribution.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Some individuals had more control depending on their social status and location.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threat of punishment for entire families made resistance more difficult.</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250" name="Google Shape;250;p45"/>
          <p:cNvGraphicFramePr/>
          <p:nvPr/>
        </p:nvGraphicFramePr>
        <p:xfrm>
          <a:off x="316000" y="7620000"/>
          <a:ext cx="3000000" cy="3000000"/>
        </p:xfrm>
        <a:graphic>
          <a:graphicData uri="http://schemas.openxmlformats.org/drawingml/2006/table">
            <a:tbl>
              <a:tblPr>
                <a:noFill/>
                <a:tableStyleId>{92E4DA93-586D-469D-80FA-DE5B49DF4368}</a:tableStyleId>
              </a:tblPr>
              <a:tblGrid>
                <a:gridCol w="2380700"/>
                <a:gridCol w="2380700"/>
                <a:gridCol w="2380700"/>
              </a:tblGrid>
              <a:tr h="228200">
                <a:tc>
                  <a:txBody>
                    <a:bodyPr/>
                    <a:lstStyle/>
                    <a:p>
                      <a:pPr indent="0" lvl="0" marL="0" rtl="0" algn="l">
                        <a:spcBef>
                          <a:spcPts val="0"/>
                        </a:spcBef>
                        <a:spcAft>
                          <a:spcPts val="0"/>
                        </a:spcAft>
                        <a:buNone/>
                      </a:pPr>
                      <a:r>
                        <a:rPr lang="en" sz="1200">
                          <a:latin typeface="Inter"/>
                          <a:ea typeface="Inter"/>
                          <a:cs typeface="Inter"/>
                          <a:sym typeface="Inter"/>
                        </a:rPr>
                        <a:t>Prompts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Your Response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Notes from Class Discussion</a:t>
                      </a:r>
                      <a:endParaRPr sz="1200">
                        <a:latin typeface="Inter"/>
                        <a:ea typeface="Inter"/>
                        <a:cs typeface="Inter"/>
                        <a:sym typeface="Inter"/>
                      </a:endParaRPr>
                    </a:p>
                  </a:txBody>
                  <a:tcPr marT="91425" marB="91425" marR="91425" marL="91425"/>
                </a:tc>
              </a:tr>
              <a:tr h="1027000">
                <a:tc>
                  <a:txBody>
                    <a:bodyPr/>
                    <a:lstStyle/>
                    <a:p>
                      <a:pPr indent="0" lvl="0" marL="0" rtl="0" algn="l">
                        <a:spcBef>
                          <a:spcPts val="0"/>
                        </a:spcBef>
                        <a:spcAft>
                          <a:spcPts val="0"/>
                        </a:spcAft>
                        <a:buNone/>
                      </a:pPr>
                      <a:r>
                        <a:rPr lang="en" sz="1200">
                          <a:solidFill>
                            <a:srgbClr val="231F20"/>
                          </a:solidFill>
                          <a:latin typeface="Inter"/>
                          <a:ea typeface="Inter"/>
                          <a:cs typeface="Inter"/>
                          <a:sym typeface="Inter"/>
                        </a:rPr>
                        <a:t>When we think about people’s choices in the face of Nazi oppression, how can we avoid presentism and employ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It’s important to recognize the fear, propaganda, and extreme risks that shaped people’s decisions.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Instead of assuming we would have acted differently, we should consider  the difficult dilemmas people faced.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